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15" autoAdjust="0"/>
    <p:restoredTop sz="99856" autoAdjust="0"/>
  </p:normalViewPr>
  <p:slideViewPr>
    <p:cSldViewPr>
      <p:cViewPr varScale="1">
        <p:scale>
          <a:sx n="143" d="100"/>
          <a:sy n="143" d="100"/>
        </p:scale>
        <p:origin x="-114" y="-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046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864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696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0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812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57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89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59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10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056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641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759D2-D72F-405C-BCEE-FCA3738C3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073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BC499-BC5B-4A15-AF2B-4A91E2EC81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23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7F04B-968F-40A7-B36B-FC91C98F02F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820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3A2F0-7E77-40CE-86CC-D26F71D1432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13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6C441-A6E5-4E25-A5E2-0A7531C9F99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628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B39D1-B01C-4A00-8690-EFA49ABE49E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331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6C3FE-72E8-4337-989D-62514775CF8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845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61677-0AAF-454C-843C-79C14EA08DF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87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DFAF8-DA82-461E-BF9F-1950A3F60ED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189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24347-857C-4127-BF89-A2BED3CA552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441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93D95-E6E5-4C68-BDFE-F966B477570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2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6DFA1-DEE9-4509-909B-B2B163B614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5CFBA-72A7-410C-A762-06D29CB90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43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85B27C-FD3F-47E1-8713-C91F55EEBF7C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24" Type="http://schemas.openxmlformats.org/officeDocument/2006/relationships/image" Target="../media/image56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844155"/>
            <a:ext cx="8352927" cy="1102519"/>
          </a:xfrm>
        </p:spPr>
        <p:txBody>
          <a:bodyPr/>
          <a:lstStyle/>
          <a:p>
            <a:r>
              <a:rPr lang="ru-RU" sz="4500" b="1" dirty="0">
                <a:solidFill>
                  <a:srgbClr val="003366"/>
                </a:solidFill>
              </a:rPr>
              <a:t>Формулы понижения </a:t>
            </a:r>
            <a:r>
              <a:rPr lang="ru-RU" sz="4500" b="1" dirty="0" smtClean="0">
                <a:solidFill>
                  <a:srgbClr val="003366"/>
                </a:solidFill>
              </a:rPr>
              <a:t>степени</a:t>
            </a:r>
            <a:endParaRPr lang="ru-RU" sz="4500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0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Вычислить</a:t>
                </a:r>
                <a:endParaRPr lang="en-US" dirty="0" smtClean="0"/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b="0" i="1" smtClean="0">
                                  <a:latin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35°25</m:t>
                              </m:r>
                            </m:e>
                          </m:func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24°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35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func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800" i="1">
                              <a:latin typeface="Cambria Math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i="1">
                                  <a:latin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24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°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5</m:t>
                              </m:r>
                            </m:e>
                          </m:func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800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8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35</m:t>
                          </m:r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°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25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b="0" i="1" dirty="0" smtClean="0"/>
              </a:p>
              <a:p>
                <a:pPr marL="0" indent="0">
                  <a:buNone/>
                </a:pPr>
                <a:endParaRPr lang="en-US" sz="1800" b="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15°</m:t>
                          </m:r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15°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800" b="0" i="1" dirty="0" smtClean="0"/>
              </a:p>
              <a:p>
                <a:pPr marL="0" indent="0">
                  <a:buNone/>
                </a:pP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23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740352" y="1683378"/>
                <a:ext cx="1068498" cy="995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8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1683378"/>
                <a:ext cx="1068498" cy="99591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31840" y="2538489"/>
                <a:ext cx="832664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2538489"/>
                <a:ext cx="832664" cy="89896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959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0215" y="617209"/>
                <a:ext cx="2594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15" y="617209"/>
                <a:ext cx="2594428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036" y="1163796"/>
                <a:ext cx="2126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36" y="1163796"/>
                <a:ext cx="212609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59063" y="1163796"/>
                <a:ext cx="7934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63" y="1163796"/>
                <a:ext cx="79348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34966" y="1684920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966" y="1684920"/>
                <a:ext cx="41069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812925" y="1169253"/>
                <a:ext cx="3658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2925" y="1169253"/>
                <a:ext cx="36580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3436" y="1166134"/>
                <a:ext cx="8229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36" y="1166134"/>
                <a:ext cx="822918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26406" y="1692932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406" y="1692932"/>
                <a:ext cx="41069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107504" y="621515"/>
                <a:ext cx="8760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621515"/>
                <a:ext cx="87607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54560" y="2175872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60" y="2175872"/>
                <a:ext cx="41069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44620" y="1693822"/>
                <a:ext cx="11974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620" y="1693822"/>
                <a:ext cx="119744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737719" y="615165"/>
                <a:ext cx="9666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719" y="615165"/>
                <a:ext cx="966611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8264" y="2715766"/>
                <a:ext cx="22655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4" y="2715766"/>
                <a:ext cx="2265557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39885" y="2571154"/>
                <a:ext cx="2382639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⇒</m:t>
                      </m:r>
                      <m:sSup>
                        <m:sSupPr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885" y="2571154"/>
                <a:ext cx="2382639" cy="61093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622329" y="620367"/>
                <a:ext cx="2594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329" y="620367"/>
                <a:ext cx="2594428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622329" y="1158684"/>
                <a:ext cx="2126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𝑐𝑜𝑠</m:t>
                          </m:r>
                          <m:r>
                            <m:rPr>
                              <m:nor/>
                            </m:rPr>
                            <a:rPr lang="ru-RU" i="1" dirty="0"/>
                            <m:t>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329" y="1158684"/>
                <a:ext cx="2126095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27274" y="1688132"/>
                <a:ext cx="2126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𝑐𝑜𝑠</m:t>
                          </m:r>
                          <m:r>
                            <m:rPr>
                              <m:nor/>
                            </m:rPr>
                            <a:rPr lang="ru-RU" i="1" dirty="0"/>
                            <m:t>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7274" y="1688132"/>
                <a:ext cx="2126095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618146" y="2173218"/>
                <a:ext cx="32201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−(1−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146" y="2173218"/>
                <a:ext cx="3220177" cy="369332"/>
              </a:xfrm>
              <a:prstGeom prst="rect">
                <a:avLst/>
              </a:prstGeom>
              <a:blipFill rotWithShape="1">
                <a:blip r:embed="rId1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17774" y="2717208"/>
                <a:ext cx="2300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774" y="2717208"/>
                <a:ext cx="2300053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70898" y="2571750"/>
                <a:ext cx="243124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⇒</m:t>
                      </m:r>
                      <m:sSup>
                        <m:sSupPr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898" y="2571750"/>
                <a:ext cx="2431243" cy="610936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754008" y="4148178"/>
            <a:ext cx="361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Формулы понижения степени</a:t>
            </a:r>
            <a:endParaRPr lang="ru-RU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75259" y="3288371"/>
                <a:ext cx="213731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259" y="3288371"/>
                <a:ext cx="2137316" cy="610936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22329" y="3271616"/>
                <a:ext cx="2166747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329" y="3271616"/>
                <a:ext cx="2166747" cy="610936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005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81364E-6 L -0.0007 0.0978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4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81364E-6 L -0.09393 0.097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5" y="4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81364E-6 L 0.04792 0.0978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4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1799E-6 L -0.0007 0.3011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0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0.00185 L 2.77556E-17 0.092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62 L 0.02084 0.3024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15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6" grpId="1"/>
      <p:bldP spid="2" grpId="0"/>
      <p:bldP spid="7" grpId="0"/>
      <p:bldP spid="7" grpId="1"/>
      <p:bldP spid="8" grpId="0"/>
      <p:bldP spid="8" grpId="1"/>
      <p:bldP spid="9" grpId="0"/>
      <p:bldP spid="10" grpId="0"/>
      <p:bldP spid="10" grpId="1"/>
      <p:bldP spid="11" grpId="0"/>
      <p:bldP spid="12" grpId="0"/>
      <p:bldP spid="12" grpId="1"/>
      <p:bldP spid="14" grpId="0"/>
      <p:bldP spid="14" grpId="1"/>
      <p:bldP spid="19" grpId="0"/>
      <p:bldP spid="20" grpId="0"/>
      <p:bldP spid="24" grpId="0"/>
      <p:bldP spid="25" grpId="0"/>
      <p:bldP spid="28" grpId="0"/>
      <p:bldP spid="29" grpId="0"/>
      <p:bldP spid="30" grpId="0"/>
      <p:bldP spid="31" grpId="0"/>
      <p:bldP spid="3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987574"/>
                <a:ext cx="4290021" cy="101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𝑡𝑔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987574"/>
                <a:ext cx="4290021" cy="101380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34190" y="339502"/>
                <a:ext cx="1726242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190" y="339502"/>
                <a:ext cx="1726242" cy="495649"/>
              </a:xfrm>
              <a:prstGeom prst="rect">
                <a:avLst/>
              </a:prstGeom>
              <a:blipFill rotWithShape="1"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34190" y="821401"/>
                <a:ext cx="172624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190" y="821401"/>
                <a:ext cx="1726242" cy="49564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86784" y="2585582"/>
                <a:ext cx="17775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⋅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84" y="2585582"/>
                <a:ext cx="177753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61450" y="2437298"/>
                <a:ext cx="4109971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⇒</m:t>
                      </m:r>
                      <m:sSup>
                        <m:sSupPr>
                          <m:ctrlPr>
                            <a:rPr lang="ru-RU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𝑐𝑡𝑔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ru-RU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⇒</m:t>
                      </m:r>
                      <m:sSup>
                        <m:sSupPr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𝑐𝑡𝑔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i="1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i="1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450" y="2437298"/>
                <a:ext cx="4109971" cy="66133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587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360" y="-92546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55526"/>
                <a:ext cx="8229600" cy="44644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Пусть</a:t>
                </a:r>
                <a:r>
                  <a:rPr lang="ru-RU" sz="1800" i="1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12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1800" i="1" dirty="0" smtClean="0"/>
                  <a:t>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n-US" sz="180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i="1" dirty="0" smtClean="0"/>
                  <a:t>.</a:t>
                </a:r>
                <a:r>
                  <a:rPr lang="ru-RU" sz="1800" i="1" dirty="0" smtClean="0"/>
                  <a:t> </a:t>
                </a:r>
                <a:r>
                  <a:rPr lang="ru-RU" sz="1800" dirty="0" smtClean="0"/>
                  <a:t>Найти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1800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𝑐𝑜</m:t>
                        </m:r>
                        <m:r>
                          <a:rPr lang="en-US" sz="1800" i="1">
                            <a:latin typeface="Cambria Math"/>
                          </a:rPr>
                          <m:t>𝑠</m:t>
                        </m:r>
                      </m:fName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1800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𝑡𝑔</m:t>
                        </m:r>
                      </m:fName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1800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𝑐𝑡𝑔</m:t>
                        </m:r>
                      </m:fName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1800" i="1" dirty="0" smtClean="0"/>
                  <a:t>. </a:t>
                </a:r>
                <a:r>
                  <a:rPr lang="ru-RU" sz="1800" i="1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  <a:endParaRPr lang="en-US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8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18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1−</m:t>
                          </m:r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13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25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26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⇒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8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25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26</m:t>
                              </m:r>
                            </m:den>
                          </m:f>
                        </m:e>
                      </m:rad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26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800" i="1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8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18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13</m:t>
                              </m:r>
                            </m:den>
                          </m:f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26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⇒</m:t>
                      </m:r>
                      <m:func>
                        <m:func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26</m:t>
                              </m:r>
                            </m:den>
                          </m:f>
                        </m:e>
                      </m:ra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26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8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𝑡𝑔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𝑠𝑖𝑛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5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26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26</m:t>
                                  </m:r>
                                </m:e>
                              </m:rad>
                            </m:den>
                          </m:f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=−5   </m:t>
                      </m:r>
                      <m:r>
                        <a:rPr lang="en-US" sz="1800" b="0" i="1" smtClean="0">
                          <a:latin typeface="Cambria Math"/>
                        </a:rPr>
                        <m:t>𝑐𝑡𝑔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𝑡𝑔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800" i="1" dirty="0" smtClean="0"/>
              </a:p>
              <a:p>
                <a:pPr marL="0" indent="0">
                  <a:buNone/>
                </a:pPr>
                <a:r>
                  <a:rPr lang="ru-RU" sz="1800" dirty="0" smtClean="0"/>
                  <a:t>Ответ: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𝑠𝑖𝑛</m:t>
                        </m:r>
                      </m:fName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func>
                    <m:r>
                      <a:rPr lang="en-US" sz="18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26</m:t>
                            </m:r>
                          </m:e>
                        </m:rad>
                      </m:den>
                    </m:f>
                  </m:oMath>
                </a14:m>
                <a:r>
                  <a:rPr lang="ru-RU" sz="1800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𝑐𝑜𝑠</m:t>
                        </m:r>
                      </m:fName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func>
                    <m:r>
                      <a:rPr lang="en-US" sz="1800" i="1">
                        <a:latin typeface="Cambria Math"/>
                        <a:ea typeface="Cambria Math"/>
                      </a:rPr>
                      <m:t>=−</m:t>
                    </m:r>
                    <m:f>
                      <m:f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26</m:t>
                            </m:r>
                          </m:e>
                        </m:rad>
                      </m:den>
                    </m:f>
                  </m:oMath>
                </a14:m>
                <a:r>
                  <a:rPr lang="ru-RU" sz="1800" dirty="0" smtClean="0"/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𝑡𝑔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ru-RU" sz="1800" b="0" i="1" smtClean="0">
                        <a:latin typeface="Cambria Math"/>
                      </a:rPr>
                      <m:t>=−5</m:t>
                    </m:r>
                  </m:oMath>
                </a14:m>
                <a:r>
                  <a:rPr lang="ru-RU" sz="1800" dirty="0" smtClean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𝑐𝑡𝑔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ru-RU" sz="18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18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sz="1800" dirty="0" smtClean="0">
                    <a:solidFill>
                      <a:schemeClr val="tx1"/>
                    </a:solidFill>
                  </a:rPr>
                  <a:t> </a:t>
                </a:r>
                <a:endParaRPr lang="en-US" sz="18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1800" i="1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ru-RU" sz="18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ru-RU" sz="2800" dirty="0" smtClean="0"/>
              </a:p>
              <a:p>
                <a:pPr marL="0" indent="0">
                  <a:buNone/>
                </a:pPr>
                <a:endParaRPr lang="ru-RU" sz="2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55526"/>
                <a:ext cx="8229600" cy="4464496"/>
              </a:xfrm>
              <a:blipFill rotWithShape="1">
                <a:blip r:embed="rId2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5868144" y="117483"/>
                <a:ext cx="2912079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4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1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en-US" sz="1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en-US" sz="1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US" sz="1400" i="1">
                          <a:latin typeface="Cambria Math"/>
                          <a:ea typeface="Cambria Math"/>
                        </a:rPr>
                        <m:t>⇒</m:t>
                      </m:r>
                      <m:func>
                        <m:funcPr>
                          <m:ctrlPr>
                            <a:rPr lang="en-US" sz="14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1400" i="1">
                          <a:latin typeface="Cambria Math"/>
                          <a:ea typeface="Cambria Math"/>
                        </a:rPr>
                        <m:t>&gt;0,</m:t>
                      </m:r>
                      <m:func>
                        <m:funcPr>
                          <m:ctrlPr>
                            <a:rPr lang="en-US" sz="14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1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&lt;0</m:t>
                          </m:r>
                        </m:e>
                      </m:func>
                    </m:oMath>
                  </m:oMathPara>
                </a14:m>
                <a:endParaRPr lang="en-US" sz="1400" i="1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17483"/>
                <a:ext cx="2912079" cy="49564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218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2546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699542"/>
                <a:ext cx="8229600" cy="396044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Пусть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=0,2</m:t>
                    </m:r>
                  </m:oMath>
                </a14:m>
                <a:r>
                  <a:rPr lang="en-US" sz="1800" dirty="0" smtClean="0"/>
                  <a:t>. </a:t>
                </a:r>
                <a:r>
                  <a:rPr lang="ru-RU" sz="1800" dirty="0" smtClean="0"/>
                  <a:t>Найти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ru-RU" sz="180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18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180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8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ru-RU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1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ru-RU" sz="18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l-GR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l-GR" sz="1800" b="0" i="1" smtClean="0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l-GR" sz="1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ru-RU" sz="1800" b="0" i="1" smtClean="0">
                            <a:latin typeface="Cambria Math"/>
                          </a:rPr>
                          <m:t>−</m:t>
                        </m:r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d>
                  </m:oMath>
                </a14:m>
                <a:endParaRPr lang="ru-RU" sz="18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l-GR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sz="1800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l-GR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ru-RU" sz="1800" i="1">
                        <a:latin typeface="Cambria Math"/>
                      </a:rPr>
                      <m:t>−</m:t>
                    </m:r>
                    <m:r>
                      <a:rPr lang="ru-RU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ru-RU" sz="1800" i="1" smtClean="0">
                        <a:latin typeface="Cambria Math"/>
                        <a:ea typeface="Cambria Math"/>
                      </a:rPr>
                      <m:t>⇒</m:t>
                    </m:r>
                    <m:sSup>
                      <m:sSupPr>
                        <m:ctrlPr>
                          <a:rPr lang="ru-RU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ru-RU" sz="1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18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US" sz="18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sz="1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1−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𝑐𝑜𝑠</m:t>
                            </m:r>
                          </m:fName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func>
                      </m:num>
                      <m:den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/>
                  <a:t> </a:t>
                </a:r>
                <a:endParaRPr lang="en-US" sz="18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𝑐𝑜𝑠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l-GR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l-GR" sz="1800" i="1">
                                    <a:latin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l-GR" sz="1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ru-RU" sz="1800" i="1">
                                <a:latin typeface="Cambria Math"/>
                              </a:rPr>
                              <m:t>−</m:t>
                            </m:r>
                            <m:r>
                              <a:rPr lang="ru-RU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d>
                      </m:e>
                    </m:func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=0,2</m:t>
                    </m:r>
                  </m:oMath>
                </a14:m>
                <a:r>
                  <a:rPr lang="en-US" sz="1800" i="1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ru-RU" sz="1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18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US" sz="18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0,2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=0,4</m:t>
                    </m:r>
                  </m:oMath>
                </a14:m>
                <a:r>
                  <a:rPr lang="en-US" sz="1800" i="1" dirty="0" smtClean="0"/>
                  <a:t> </a:t>
                </a:r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r>
                  <a:rPr lang="ru-RU" sz="1800" dirty="0" smtClean="0"/>
                  <a:t>Ответ: 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atin typeface="Cambria Math"/>
                      </a:rPr>
                      <m:t>0,4</m:t>
                    </m:r>
                  </m:oMath>
                </a14:m>
                <a:r>
                  <a:rPr lang="ru-RU" sz="1800" dirty="0" smtClean="0"/>
                  <a:t>.</a:t>
                </a:r>
                <a:endParaRPr lang="ru-RU" sz="1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699542"/>
                <a:ext cx="8229600" cy="3960440"/>
              </a:xfrm>
              <a:blipFill rotWithShape="1">
                <a:blip r:embed="rId2"/>
                <a:stretch>
                  <a:fillRect l="-667"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6228184" y="411510"/>
                <a:ext cx="2016224" cy="4583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ru-RU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4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m:rPr>
                              <m:nor/>
                            </m:rPr>
                            <a:rPr lang="ru-RU" sz="2800" i="1" dirty="0"/>
                            <m:t> 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411510"/>
                <a:ext cx="2016224" cy="458395"/>
              </a:xfrm>
              <a:prstGeom prst="rect">
                <a:avLst/>
              </a:prstGeom>
              <a:blipFill rotWithShape="1">
                <a:blip r:embed="rId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772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6287"/>
            <a:ext cx="8229600" cy="9429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99542"/>
                <a:ext cx="8229600" cy="389508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Решить уравнение 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atin typeface="Cambria Math"/>
                      </a:rPr>
                      <m:t>1−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⋅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𝑠𝑖𝑛</m:t>
                        </m:r>
                      </m:fName>
                      <m:e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ru-RU" sz="1800" i="1" dirty="0" smtClean="0"/>
                  <a:t> .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8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800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800" b="0" i="1" smtClean="0"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800" i="1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99542"/>
                <a:ext cx="8229600" cy="3895081"/>
              </a:xfrm>
              <a:blipFill rotWithShape="1">
                <a:blip r:embed="rId2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727532" y="1689728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532" y="1689728"/>
                <a:ext cx="36580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26354" y="1440754"/>
                <a:ext cx="831959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54" y="1440754"/>
                <a:ext cx="831959" cy="56489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1313945" y="2093985"/>
                <a:ext cx="3394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945" y="2093985"/>
                <a:ext cx="33941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1316942" y="1362109"/>
                <a:ext cx="11517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1−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942" y="1362109"/>
                <a:ext cx="115179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71307" y="2076567"/>
                <a:ext cx="1062791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07" y="2076567"/>
                <a:ext cx="1062791" cy="56489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1313945" y="3201703"/>
                <a:ext cx="410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−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945" y="3201703"/>
                <a:ext cx="41069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211309" y="2563210"/>
                <a:ext cx="1569917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309" y="2563210"/>
                <a:ext cx="1569917" cy="56489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4061892" y="629433"/>
                <a:ext cx="765128" cy="621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892" y="629433"/>
                <a:ext cx="765128" cy="62138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288832" y="3203346"/>
                <a:ext cx="115562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8832" y="3203346"/>
                <a:ext cx="115562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471306" y="3150551"/>
                <a:ext cx="1062791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06" y="3150551"/>
                <a:ext cx="1062791" cy="564898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525144" y="3112366"/>
                <a:ext cx="891334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5144" y="3112366"/>
                <a:ext cx="891334" cy="564898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2978775" y="3105563"/>
                <a:ext cx="724622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775" y="3105563"/>
                <a:ext cx="724622" cy="564898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73914" y="3894021"/>
                <a:ext cx="13460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1−           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914" y="3894021"/>
                <a:ext cx="1346074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2301760" y="3105563"/>
                <a:ext cx="747833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𝑐𝑜𝑠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760" y="3105563"/>
                <a:ext cx="747833" cy="564898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436040" y="3877893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040" y="3877893"/>
                <a:ext cx="603050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471307" y="3795886"/>
                <a:ext cx="1062791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07" y="3795886"/>
                <a:ext cx="1062791" cy="564898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357715" y="1503701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715" y="1503701"/>
                <a:ext cx="603050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6165088" y="149389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71258" y="3796238"/>
                <a:ext cx="1151789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1−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58" y="3796238"/>
                <a:ext cx="1151789" cy="564898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66508" y="1488527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6508" y="1488527"/>
                <a:ext cx="603050" cy="369332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87032" y="1974457"/>
                <a:ext cx="1573316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032" y="1974457"/>
                <a:ext cx="1573316" cy="564898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88264" y="2665617"/>
                <a:ext cx="17015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264" y="2665617"/>
                <a:ext cx="1701556" cy="369332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748424" y="1956925"/>
                <a:ext cx="1158266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424" y="1956925"/>
                <a:ext cx="1158266" cy="564898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740332" y="2569469"/>
                <a:ext cx="1701556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332" y="2569469"/>
                <a:ext cx="1701556" cy="564898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736139" y="3245320"/>
                <a:ext cx="15468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=4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139" y="3245320"/>
                <a:ext cx="1546870" cy="369332"/>
              </a:xfrm>
              <a:prstGeom prst="rect">
                <a:avLst/>
              </a:prstGeom>
              <a:blipFill rotWithShape="1">
                <a:blip r:embed="rId26"/>
                <a:stretch>
                  <a:fillRect r="-51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Прямоугольник 38"/>
              <p:cNvSpPr/>
              <p:nvPr/>
            </p:nvSpPr>
            <p:spPr>
              <a:xfrm>
                <a:off x="4494978" y="4356926"/>
                <a:ext cx="19469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/>
                  <a:t>Ответ: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2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978" y="4356926"/>
                <a:ext cx="1946943" cy="369332"/>
              </a:xfrm>
              <a:prstGeom prst="rect">
                <a:avLst/>
              </a:prstGeom>
              <a:blipFill rotWithShape="1">
                <a:blip r:embed="rId27"/>
                <a:stretch>
                  <a:fillRect l="-2500" t="-8333" r="-1875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229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46914E-6 L -0.14201 0.07994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1" y="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3.45679E-6 L 0.02187 0.1092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0154 L 0.01737 0.14189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7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0.00124 L -0.00173 0.19858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0.00772 L 0.03246 0.1071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57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0772 L -0.12691 0.4824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54" y="24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3.89129E-6 L -0.0007 0.12569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6269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5.36706E-7 L -0.10139 0.11999 " pathEditMode="relative" rAng="0" ptsTypes="AA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598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59161E-6 L -0.24514 0.11444 " pathEditMode="relative" rAng="0" ptsTypes="AA">
                                      <p:cBhvr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57" y="5706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08 -0.00309 L -0.05503 0.13386 " pathEditMode="relative" rAng="0" ptsTypes="AA">
                                      <p:cBhvr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6" y="68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108 L 0.43767 -0.46391 " pathEditMode="relative" rAng="0" ptsTypes="AA">
                                      <p:cBhvr>
                                        <p:cTn id="1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10" y="-23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65 -0.00648 L 0.57951 -0.46757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43" y="-230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  <p:bldP spid="5" grpId="1"/>
      <p:bldP spid="7" grpId="0"/>
      <p:bldP spid="8" grpId="0"/>
      <p:bldP spid="8" grpId="1"/>
      <p:bldP spid="11" grpId="0"/>
      <p:bldP spid="11" grpId="1"/>
      <p:bldP spid="10" grpId="0"/>
      <p:bldP spid="6" grpId="0"/>
      <p:bldP spid="6" grpId="1"/>
      <p:bldP spid="9" grpId="0"/>
      <p:bldP spid="9" grpId="1"/>
      <p:bldP spid="14" grpId="0"/>
      <p:bldP spid="15" grpId="0"/>
      <p:bldP spid="15" grpId="1"/>
      <p:bldP spid="12" grpId="0"/>
      <p:bldP spid="12" grpId="1"/>
      <p:bldP spid="12" grpId="2"/>
      <p:bldP spid="13" grpId="0"/>
      <p:bldP spid="13" grpId="1"/>
      <p:bldP spid="13" grpId="2"/>
      <p:bldP spid="19" grpId="0"/>
      <p:bldP spid="20" grpId="0"/>
      <p:bldP spid="20" grpId="1"/>
      <p:bldP spid="27" grpId="0"/>
      <p:bldP spid="28" grpId="0"/>
      <p:bldP spid="28" grpId="1"/>
      <p:bldP spid="31" grpId="0"/>
      <p:bldP spid="32" grpId="0"/>
      <p:bldP spid="16" grpId="0"/>
      <p:bldP spid="16" grpId="1"/>
      <p:bldP spid="24" grpId="0"/>
      <p:bldP spid="21" grpId="0"/>
      <p:bldP spid="29" grpId="0"/>
      <p:bldP spid="33" grpId="0"/>
      <p:bldP spid="34" grpId="0"/>
      <p:bldP spid="35" grpId="0"/>
      <p:bldP spid="3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83945e43388aa887465532712e5833a93ea7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1125</Words>
  <Application>Microsoft Office PowerPoint</Application>
  <PresentationFormat>Экран (16:9)</PresentationFormat>
  <Paragraphs>90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Оформление по умолчанию</vt:lpstr>
      <vt:lpstr>Формулы понижения степени</vt:lpstr>
      <vt:lpstr>Упражнение</vt:lpstr>
      <vt:lpstr>Презентация PowerPoint</vt:lpstr>
      <vt:lpstr>Презентация PowerPoint</vt:lpstr>
      <vt:lpstr>Пример:</vt:lpstr>
      <vt:lpstr>Пример:</vt:lpstr>
      <vt:lpstr>Пример: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Lugner</cp:lastModifiedBy>
  <cp:revision>45</cp:revision>
  <dcterms:created xsi:type="dcterms:W3CDTF">2014-03-13T11:59:45Z</dcterms:created>
  <dcterms:modified xsi:type="dcterms:W3CDTF">2016-09-27T19:56:23Z</dcterms:modified>
</cp:coreProperties>
</file>